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46"/>
  </p:notesMasterIdLst>
  <p:handoutMasterIdLst>
    <p:handoutMasterId r:id="rId47"/>
  </p:handoutMasterIdLst>
  <p:sldIdLst>
    <p:sldId id="330" r:id="rId2"/>
    <p:sldId id="411" r:id="rId3"/>
    <p:sldId id="413" r:id="rId4"/>
    <p:sldId id="468" r:id="rId5"/>
    <p:sldId id="414" r:id="rId6"/>
    <p:sldId id="415" r:id="rId7"/>
    <p:sldId id="416" r:id="rId8"/>
    <p:sldId id="417" r:id="rId9"/>
    <p:sldId id="419" r:id="rId10"/>
    <p:sldId id="422" r:id="rId11"/>
    <p:sldId id="423" r:id="rId12"/>
    <p:sldId id="500" r:id="rId13"/>
    <p:sldId id="501" r:id="rId14"/>
    <p:sldId id="428" r:id="rId15"/>
    <p:sldId id="429" r:id="rId16"/>
    <p:sldId id="431" r:id="rId17"/>
    <p:sldId id="434" r:id="rId18"/>
    <p:sldId id="471" r:id="rId19"/>
    <p:sldId id="331" r:id="rId20"/>
    <p:sldId id="332" r:id="rId21"/>
    <p:sldId id="377" r:id="rId22"/>
    <p:sldId id="335" r:id="rId23"/>
    <p:sldId id="336" r:id="rId24"/>
    <p:sldId id="337" r:id="rId25"/>
    <p:sldId id="338" r:id="rId26"/>
    <p:sldId id="374" r:id="rId27"/>
    <p:sldId id="341" r:id="rId28"/>
    <p:sldId id="380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4" r:id="rId38"/>
    <p:sldId id="382" r:id="rId39"/>
    <p:sldId id="361" r:id="rId40"/>
    <p:sldId id="362" r:id="rId41"/>
    <p:sldId id="364" r:id="rId42"/>
    <p:sldId id="365" r:id="rId43"/>
    <p:sldId id="398" r:id="rId44"/>
    <p:sldId id="372" r:id="rId45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 autoAdjust="0"/>
    <p:restoredTop sz="94640"/>
  </p:normalViewPr>
  <p:slideViewPr>
    <p:cSldViewPr snapToGrid="0">
      <p:cViewPr varScale="1">
        <p:scale>
          <a:sx n="107" d="100"/>
          <a:sy n="107" d="100"/>
        </p:scale>
        <p:origin x="1792" y="160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49BB91D0-98A2-452A-9686-40FABA68D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4CFF6C-4004-4410-88F0-F4F19A1CCD13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65B70CD-1D40-4FBB-B69E-B0BE8DCDA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F07CFF-7563-4EE5-812A-6F8C90FD7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342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58D9914-4AE8-433F-9B79-3F9210954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15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BCEF41C-2D09-4D79-B128-D63857A2F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711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415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2AC42077-757B-4A4C-8A05-7B590F2EC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667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998348D-9A8E-4A1B-A5CC-88DB5AB92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77410E8-14CB-430D-9C9B-CA14C8C0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127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CB3E8E7-C086-4355-9CE8-18739774E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037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229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73988C8-FA90-46B8-B16F-16B1E13B3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436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118FFA9-F8CF-48E9-8DBD-7D20A0B41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988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F09C86C-58BC-4607-981A-D231C591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9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0A9510C-2BDE-4137-877F-7D3AEFD82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817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77584299-1856-48BE-B736-7EC68096B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22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D8F37CA-C0AA-4EA5-95A9-4F33D4E5D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32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36DF61C1-FABB-4C2F-A2F6-2A6755D43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942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33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95FB8F64-88BB-4559-9134-E35CDEC20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C5D0B0-D187-4E63-8B13-81271B8117FB}" type="slidenum">
              <a:rPr lang="en-US" altLang="en-US" smtClean="0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7CC628D-83F5-4EEA-8C50-0B294DCF1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F97B3F5-0425-41C0-BA0E-2A5645F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68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5FF94ED2-DF55-4D1B-8DA2-07A842A2B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10074-6A37-4496-AE68-529FF68CD695}" type="slidenum">
              <a:rPr lang="en-US" altLang="en-US" smtClean="0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3D7B118-35EC-41E3-912A-ACD9C96F6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96523C0-C350-444A-B4E1-1329DD712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4627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FA5AFAA5-5218-4C59-9B07-DF3DD016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F8462-1483-480D-9499-599BDADC3331}" type="slidenum">
              <a:rPr lang="en-US" altLang="en-US" smtClean="0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2C3A4C-AD16-4898-8CE5-E59313D1A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024EE35-1071-4350-AC7A-2880808B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760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5962F69-093A-408F-B384-7C8444BFC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6DE1FD-0744-4729-8EA7-07AB55511A72}" type="slidenum">
              <a:rPr lang="en-US" altLang="en-US" smtClean="0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EF35BB1E-D520-47C0-8054-BC16A9F20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BD69566-D1C2-496F-B046-36CA881C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618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F2B3D9C8-405E-4869-B7DA-C0EA2952C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F09621-5A44-4CBF-82F9-AF59D7D29429}" type="slidenum">
              <a:rPr lang="en-US" altLang="en-US" smtClean="0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7E4665BD-4253-40F1-BC78-DE8BBDAB76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76713D87-7305-49B3-91D0-F30C4463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809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5B7BA288-9799-4FCC-AA27-DAA56CA5F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D05454-0887-49D1-BB79-E16982FE9E04}" type="slidenum">
              <a:rPr lang="en-US" altLang="en-US" smtClean="0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55C74086-1C19-4246-8A2B-B6C7CCC34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2E3FD3FF-5B29-43D0-9279-B7FF5B29F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825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Chapter 2:  Processes &amp; Threads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 dirty="0"/>
              <a:t>Ready and Wait Queues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863725"/>
            <a:ext cx="489743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Representation of Process Scheduling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83" y="1780486"/>
            <a:ext cx="5185155" cy="423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6648693" cy="4413494"/>
          </a:xfrm>
        </p:spPr>
        <p:txBody>
          <a:bodyPr/>
          <a:lstStyle/>
          <a:p>
            <a:r>
              <a:rPr lang="en-US" altLang="en-US" dirty="0"/>
              <a:t>When CPU switches to another process, the system must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old process and load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the new process via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a process represented in the PCB</a:t>
            </a:r>
          </a:p>
          <a:p>
            <a:r>
              <a:rPr lang="en-US" altLang="en-US" dirty="0"/>
              <a:t>Context-switch time is pure overhead; the system does no useful work while switching</a:t>
            </a:r>
          </a:p>
          <a:p>
            <a:pPr lvl="1"/>
            <a:r>
              <a:rPr lang="en-US" altLang="en-US" dirty="0"/>
              <a:t>The more complex the OS and the PCB </a:t>
            </a:r>
            <a:r>
              <a:rPr lang="en-US" altLang="en-US" dirty="0">
                <a:sym typeface="Wingdings" panose="05000000000000000000" pitchFamily="2" charset="2"/>
              </a:rPr>
              <a:t> the </a:t>
            </a:r>
            <a:r>
              <a:rPr lang="en-US" altLang="en-US" dirty="0"/>
              <a:t>longer the context switch</a:t>
            </a:r>
          </a:p>
          <a:p>
            <a:r>
              <a:rPr lang="en-US" altLang="en-US" dirty="0"/>
              <a:t>Time dependent on hardware support</a:t>
            </a:r>
          </a:p>
          <a:p>
            <a:pPr lvl="1"/>
            <a:r>
              <a:rPr lang="en-US" altLang="en-US" dirty="0"/>
              <a:t>Some hardware provides multiple sets of registers per CPU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multiple contexts loaded at once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dirty="0"/>
              <a:t>System must provide mechanisms for:</a:t>
            </a:r>
          </a:p>
          <a:p>
            <a:pPr lvl="1"/>
            <a:r>
              <a:rPr lang="en-US" altLang="en-US" dirty="0"/>
              <a:t> Process creation</a:t>
            </a:r>
          </a:p>
          <a:p>
            <a:pPr lvl="1"/>
            <a:r>
              <a:rPr lang="en-US" altLang="en-US" dirty="0"/>
              <a:t> Process termination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824540" cy="498462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Parent</a:t>
            </a:r>
            <a:r>
              <a:rPr lang="en-US" altLang="en-US" b="1" dirty="0"/>
              <a:t> </a:t>
            </a:r>
            <a:r>
              <a:rPr lang="en-US" altLang="en-US" dirty="0"/>
              <a:t>process create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children</a:t>
            </a:r>
            <a:r>
              <a:rPr lang="en-US" altLang="en-US" b="1" dirty="0"/>
              <a:t> </a:t>
            </a:r>
            <a:r>
              <a:rPr lang="en-US" altLang="en-US" dirty="0"/>
              <a:t>processes, which, in turn create other processes, forming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tree</a:t>
            </a:r>
            <a:r>
              <a:rPr lang="en-US" altLang="en-US" dirty="0"/>
              <a:t> of processes</a:t>
            </a:r>
            <a:endParaRPr lang="en-US" altLang="en-US" sz="800" dirty="0"/>
          </a:p>
          <a:p>
            <a:r>
              <a:rPr lang="en-US" altLang="en-US" dirty="0"/>
              <a:t>Generally, process identified and managed via a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pid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Resource sharing options</a:t>
            </a:r>
          </a:p>
          <a:p>
            <a:pPr lvl="1"/>
            <a:r>
              <a:rPr lang="en-US" altLang="en-US" dirty="0"/>
              <a:t>Parent and children share all resources</a:t>
            </a:r>
          </a:p>
          <a:p>
            <a:pPr lvl="1"/>
            <a:r>
              <a:rPr lang="en-US" altLang="en-US" dirty="0"/>
              <a:t>Children share subset of parent</a:t>
            </a:r>
            <a:r>
              <a:rPr lang="ja-JP" altLang="en-US" dirty="0"/>
              <a:t>’</a:t>
            </a:r>
            <a:r>
              <a:rPr lang="en-US" altLang="ja-JP" dirty="0"/>
              <a:t>s resources</a:t>
            </a:r>
          </a:p>
          <a:p>
            <a:pPr lvl="1"/>
            <a:r>
              <a:rPr lang="en-US" altLang="en-US" dirty="0"/>
              <a:t>Parent and child share no resources</a:t>
            </a:r>
            <a:endParaRPr lang="en-US" altLang="en-US" sz="800" dirty="0"/>
          </a:p>
          <a:p>
            <a:r>
              <a:rPr lang="en-US" altLang="en-US" dirty="0"/>
              <a:t>Execution options</a:t>
            </a:r>
          </a:p>
          <a:p>
            <a:pPr lvl="1"/>
            <a:r>
              <a:rPr lang="en-US" altLang="en-US" dirty="0"/>
              <a:t>Parent and children execute concurrently</a:t>
            </a:r>
          </a:p>
          <a:p>
            <a:pPr lvl="1"/>
            <a:r>
              <a:rPr lang="en-US" altLang="en-US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dirty="0"/>
              <a:t>Address space</a:t>
            </a:r>
          </a:p>
          <a:p>
            <a:pPr lvl="1"/>
            <a:r>
              <a:rPr lang="en-US" altLang="en-US" dirty="0"/>
              <a:t>Child duplicate of parent</a:t>
            </a:r>
          </a:p>
          <a:p>
            <a:pPr lvl="1"/>
            <a:r>
              <a:rPr lang="en-US" altLang="en-US" dirty="0"/>
              <a:t>Child has a program loaded into it</a:t>
            </a:r>
          </a:p>
          <a:p>
            <a:r>
              <a:rPr lang="en-US" altLang="en-US" dirty="0"/>
              <a:t>UNIX examples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system call creates new process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000" dirty="0"/>
              <a:t> </a:t>
            </a:r>
            <a:r>
              <a:rPr lang="en-US" altLang="en-US" dirty="0"/>
              <a:t>system call used after 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/>
              <a:t> </a:t>
            </a:r>
            <a:r>
              <a:rPr lang="en-US" altLang="en-US" dirty="0"/>
              <a:t>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</a:p>
          <a:p>
            <a:pPr lvl="1"/>
            <a:r>
              <a:rPr lang="en-US" altLang="en-US" dirty="0"/>
              <a:t>Parent process calls </a:t>
            </a:r>
            <a:r>
              <a:rPr lang="en-US" altLang="en-US" sz="2000" b="1" dirty="0"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303354" cy="4463927"/>
          </a:xfrm>
        </p:spPr>
        <p:txBody>
          <a:bodyPr/>
          <a:lstStyle/>
          <a:p>
            <a:r>
              <a:rPr lang="en-US" altLang="en-US" dirty="0"/>
              <a:t>Process executes last statement and then asks the operating system to delete it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000" dirty="0"/>
              <a:t> </a:t>
            </a:r>
            <a:r>
              <a:rPr lang="en-US" altLang="en-US" dirty="0"/>
              <a:t>system call.</a:t>
            </a:r>
          </a:p>
          <a:p>
            <a:pPr lvl="1"/>
            <a:r>
              <a:rPr lang="en-US" altLang="en-US" dirty="0"/>
              <a:t>Returns  status data from child to parent (via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Process</a:t>
            </a:r>
            <a:r>
              <a:rPr lang="ja-JP" altLang="en-US" dirty="0"/>
              <a:t>’</a:t>
            </a:r>
            <a:r>
              <a:rPr lang="en-US" altLang="ja-JP" dirty="0"/>
              <a:t> resources are deallocated by operating system</a:t>
            </a:r>
            <a:endParaRPr lang="en-US" altLang="en-US" dirty="0"/>
          </a:p>
          <a:p>
            <a:r>
              <a:rPr lang="en-US" altLang="en-US" dirty="0"/>
              <a:t>Parent may terminate the execution of children processes 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000" dirty="0"/>
              <a:t> </a:t>
            </a:r>
            <a:r>
              <a:rPr lang="en-US" altLang="en-US" dirty="0"/>
              <a:t>system call.  Some reasons for doing so:</a:t>
            </a:r>
          </a:p>
          <a:p>
            <a:pPr lvl="1"/>
            <a:r>
              <a:rPr lang="en-US" altLang="en-US" dirty="0"/>
              <a:t>Child has exceeded allocated resources</a:t>
            </a:r>
          </a:p>
          <a:p>
            <a:pPr lvl="1"/>
            <a:r>
              <a:rPr lang="en-US" altLang="en-US" dirty="0"/>
              <a:t>Task assigned to child is no longer required</a:t>
            </a:r>
          </a:p>
          <a:p>
            <a:pPr lvl="1"/>
            <a:r>
              <a:rPr lang="en-US" altLang="en-US" dirty="0"/>
              <a:t>The parent is exiting, and the operating systems does not allow  a child to continue if its parent terminates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8" y="781417"/>
            <a:ext cx="7033724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800" dirty="0"/>
          </a:p>
          <a:p>
            <a:r>
              <a:rPr lang="en-US" altLang="en-US" dirty="0"/>
              <a:t>Some operating systems do not allow child to exists if its parent has terminated.  If a process terminates, then all its children must also be terminated.</a:t>
            </a:r>
          </a:p>
          <a:p>
            <a:pPr lvl="1"/>
            <a:r>
              <a:rPr lang="en-US" altLang="en-US" b="1" dirty="0"/>
              <a:t>cascading termination.  </a:t>
            </a:r>
            <a:r>
              <a:rPr lang="en-US" altLang="en-US" dirty="0"/>
              <a:t>All children, grandchildren, etc.,  are  terminated.</a:t>
            </a:r>
            <a:endParaRPr lang="en-US" altLang="en-US" b="1" dirty="0"/>
          </a:p>
          <a:p>
            <a:pPr lvl="1"/>
            <a:r>
              <a:rPr lang="en-US" altLang="en-US" dirty="0"/>
              <a:t>The termination is initiated by the operating system.</a:t>
            </a:r>
            <a:endParaRPr lang="en-US" altLang="en-US" b="1" dirty="0"/>
          </a:p>
          <a:p>
            <a:r>
              <a:rPr lang="en-US" altLang="en-US" dirty="0"/>
              <a:t>The parent process may wait for termination of a child process by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dirty="0"/>
              <a:t>The call returns status information and the pid of the terminated process</a:t>
            </a: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r>
              <a:rPr lang="en-US" altLang="en-US" dirty="0"/>
              <a:t>If no parent waiting (did not invoke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 process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r>
              <a:rPr lang="en-US" altLang="en-US" dirty="0"/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, process is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89BB6AAA-4250-44C0-8BF1-0E2B0D4E2A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2 (Cont’d):  Threads</a:t>
            </a:r>
          </a:p>
        </p:txBody>
      </p:sp>
    </p:spTree>
    <p:extLst>
      <p:ext uri="{BB962C8B-B14F-4D97-AF65-F5344CB8AC3E}">
        <p14:creationId xmlns:p14="http://schemas.microsoft.com/office/powerpoint/2010/main" val="123428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dirty="0"/>
              <a:t>Process Concept</a:t>
            </a:r>
          </a:p>
          <a:p>
            <a:r>
              <a:rPr lang="en-US" altLang="en-US" dirty="0"/>
              <a:t>Process Scheduling</a:t>
            </a:r>
          </a:p>
          <a:p>
            <a:r>
              <a:rPr lang="en-US" altLang="en-US" dirty="0"/>
              <a:t>Operations on Processes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Overview</a:t>
            </a:r>
          </a:p>
          <a:p>
            <a:r>
              <a:rPr lang="en-US" altLang="en-US" dirty="0"/>
              <a:t>Multicore Programming</a:t>
            </a:r>
          </a:p>
          <a:p>
            <a:r>
              <a:rPr lang="en-US" altLang="en-US" dirty="0"/>
              <a:t>Multithreading Models</a:t>
            </a:r>
          </a:p>
          <a:p>
            <a:r>
              <a:rPr lang="en-US" altLang="en-US" dirty="0"/>
              <a:t>Thread Libraries</a:t>
            </a:r>
          </a:p>
          <a:p>
            <a:r>
              <a:rPr lang="en-US" altLang="en-US" dirty="0"/>
              <a:t>Threading Issues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4359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55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6887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796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81242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07250" cy="4530725"/>
          </a:xfrm>
        </p:spPr>
        <p:txBody>
          <a:bodyPr/>
          <a:lstStyle/>
          <a:p>
            <a:r>
              <a:rPr lang="en-US" altLang="en-US" b="1" dirty="0"/>
              <a:t>Responsiveness – </a:t>
            </a:r>
            <a:r>
              <a:rPr lang="en-US" altLang="en-US" dirty="0"/>
              <a:t>may allow continued execution if part of process is blocked, especially important for user interfaces</a:t>
            </a:r>
          </a:p>
          <a:p>
            <a:r>
              <a:rPr lang="en-US" altLang="en-US" b="1" dirty="0"/>
              <a:t>Resource Sharing – </a:t>
            </a:r>
            <a:r>
              <a:rPr lang="en-US" altLang="en-US" dirty="0"/>
              <a:t>threads share resources of process, easier than shared memory or message passing</a:t>
            </a:r>
          </a:p>
          <a:p>
            <a:r>
              <a:rPr lang="en-US" altLang="en-US" b="1" dirty="0"/>
              <a:t>Economy – </a:t>
            </a:r>
            <a:r>
              <a:rPr lang="en-US" altLang="en-US" dirty="0"/>
              <a:t>cheaper than process creation, thread switching lower overhead than context switching</a:t>
            </a:r>
          </a:p>
          <a:p>
            <a:r>
              <a:rPr lang="en-US" altLang="en-US" b="1" dirty="0"/>
              <a:t>Scalability – </a:t>
            </a:r>
            <a:r>
              <a:rPr lang="en-US" altLang="en-US" dirty="0"/>
              <a:t>process can take advantage of multicore architectures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388777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AE641A-82E5-4706-A422-7614EF04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22868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 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A7143B20-81F4-4C44-95F8-D8F686F2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02" y="1208088"/>
            <a:ext cx="7723188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Multicore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multiprocessor</a:t>
            </a:r>
            <a:r>
              <a:rPr lang="en-US" altLang="en-US" dirty="0"/>
              <a:t> systems puts pressure on programmers, challenges include:</a:t>
            </a:r>
          </a:p>
          <a:p>
            <a:pPr lvl="1"/>
            <a:r>
              <a:rPr lang="en-US" altLang="en-US" b="1" dirty="0"/>
              <a:t>Dividing activities</a:t>
            </a:r>
          </a:p>
          <a:p>
            <a:pPr lvl="1"/>
            <a:r>
              <a:rPr lang="en-US" altLang="en-US" b="1" dirty="0"/>
              <a:t>Balance</a:t>
            </a:r>
          </a:p>
          <a:p>
            <a:pPr lvl="1"/>
            <a:r>
              <a:rPr lang="en-US" altLang="en-US" b="1" dirty="0"/>
              <a:t>Data splitting</a:t>
            </a:r>
          </a:p>
          <a:p>
            <a:pPr lvl="1"/>
            <a:r>
              <a:rPr lang="en-US" altLang="en-US" b="1" dirty="0"/>
              <a:t>Data dependency</a:t>
            </a:r>
          </a:p>
          <a:p>
            <a:pPr lvl="1"/>
            <a:r>
              <a:rPr lang="en-US" altLang="en-US" b="1" dirty="0"/>
              <a:t>Testing and debugging</a:t>
            </a:r>
          </a:p>
          <a:p>
            <a:r>
              <a:rPr lang="en-US" altLang="en-US" b="1" i="1" dirty="0"/>
              <a:t>Parallelism</a:t>
            </a:r>
            <a:r>
              <a:rPr lang="en-US" altLang="en-US" dirty="0"/>
              <a:t> implies a system can perform more than one task simultaneously</a:t>
            </a:r>
          </a:p>
          <a:p>
            <a:r>
              <a:rPr lang="en-US" altLang="en-US" b="1" i="1" dirty="0"/>
              <a:t>Concurrency</a:t>
            </a:r>
            <a:r>
              <a:rPr lang="en-US" altLang="en-US" dirty="0"/>
              <a:t> supports more than one task making progress</a:t>
            </a:r>
          </a:p>
          <a:p>
            <a:pPr lvl="1"/>
            <a:r>
              <a:rPr lang="en-US" altLang="en-US" dirty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1916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222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 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216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dirty="0"/>
              <a:t>Types of parallelism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 parallelism </a:t>
            </a:r>
            <a:r>
              <a:rPr lang="en-US" altLang="en-US" dirty="0"/>
              <a:t>– distributes subsets of the same data across multiple cores, same operation on each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Task parallelism </a:t>
            </a:r>
            <a:r>
              <a:rPr lang="en-US" altLang="en-US" dirty="0"/>
              <a:t>– distributing threads across cores, each thread performing unique operation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637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29606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 threads </a:t>
            </a:r>
            <a:r>
              <a:rPr lang="en-US" altLang="en-US" dirty="0"/>
              <a:t>- management done by user-level threads library</a:t>
            </a:r>
          </a:p>
          <a:p>
            <a:r>
              <a:rPr lang="en-US" altLang="en-US" dirty="0"/>
              <a:t>Three primary thread libraries:</a:t>
            </a:r>
          </a:p>
          <a:p>
            <a:pPr lvl="1"/>
            <a:r>
              <a:rPr lang="en-US" altLang="en-US" dirty="0"/>
              <a:t> POSIX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Pthreads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dirty="0"/>
              <a:t> Windows threads</a:t>
            </a:r>
          </a:p>
          <a:p>
            <a:pPr lvl="1"/>
            <a:r>
              <a:rPr lang="en-US" altLang="en-US" dirty="0"/>
              <a:t> Java threads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Kernel threads </a:t>
            </a:r>
            <a:r>
              <a:rPr lang="en-US" altLang="en-US" dirty="0"/>
              <a:t>- Supported by the Kernel</a:t>
            </a:r>
          </a:p>
          <a:p>
            <a:r>
              <a:rPr lang="en-US" altLang="en-US" dirty="0"/>
              <a:t>Examples – virtually all general-purpose operating systems, including:</a:t>
            </a:r>
          </a:p>
          <a:p>
            <a:pPr lvl="1"/>
            <a:r>
              <a:rPr lang="en-US" altLang="en-US" dirty="0"/>
              <a:t>Windows </a:t>
            </a:r>
          </a:p>
          <a:p>
            <a:pPr lvl="1"/>
            <a:r>
              <a:rPr lang="en-US" altLang="en-US" dirty="0"/>
              <a:t>Linux</a:t>
            </a:r>
          </a:p>
          <a:p>
            <a:pPr lvl="1"/>
            <a:r>
              <a:rPr lang="en-US" altLang="en-US" dirty="0"/>
              <a:t>Mac OS X</a:t>
            </a:r>
          </a:p>
          <a:p>
            <a:pPr lvl="1"/>
            <a:r>
              <a:rPr lang="en-US" altLang="en-US" dirty="0"/>
              <a:t>iOS</a:t>
            </a:r>
          </a:p>
          <a:p>
            <a:pPr lvl="1"/>
            <a:r>
              <a:rPr lang="en-US" altLang="en-US" dirty="0"/>
              <a:t>Android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9794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784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Many-to-One</a:t>
            </a:r>
          </a:p>
          <a:p>
            <a:r>
              <a:rPr lang="en-US" altLang="en-US" dirty="0"/>
              <a:t>One-to-One</a:t>
            </a:r>
          </a:p>
          <a:p>
            <a:r>
              <a:rPr lang="en-US" altLang="en-US" dirty="0"/>
              <a:t>Many-to-Many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3192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operating system executes 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dirty="0"/>
              <a:t> – a program in execution; process execution must progress in sequential fashion. No parallel execution of instructions of a  single process</a:t>
            </a:r>
          </a:p>
          <a:p>
            <a:r>
              <a:rPr lang="en-US" altLang="en-US" dirty="0"/>
              <a:t>Multiple parts</a:t>
            </a:r>
          </a:p>
          <a:p>
            <a:pPr lvl="1"/>
            <a:r>
              <a:rPr lang="en-US" altLang="en-US" dirty="0"/>
              <a:t>The program code, 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</a:p>
          <a:p>
            <a:pPr lvl="1"/>
            <a:r>
              <a:rPr lang="en-US" altLang="en-US" dirty="0"/>
              <a:t>Current activity including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counter</a:t>
            </a:r>
            <a:r>
              <a:rPr lang="en-US" altLang="en-US" dirty="0"/>
              <a:t>, processor registers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b="1" dirty="0"/>
              <a:t> </a:t>
            </a:r>
            <a:r>
              <a:rPr lang="en-US" altLang="en-US" dirty="0"/>
              <a:t>containing temporary data</a:t>
            </a:r>
          </a:p>
          <a:p>
            <a:pPr lvl="2"/>
            <a:r>
              <a:rPr lang="en-US" altLang="en-US" dirty="0"/>
              <a:t>Function parameters, return addresses, local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  <a:r>
              <a:rPr lang="en-US" altLang="en-US" b="1" dirty="0"/>
              <a:t> </a:t>
            </a:r>
            <a:r>
              <a:rPr lang="en-US" altLang="en-US" dirty="0"/>
              <a:t>containing global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b="1" dirty="0"/>
              <a:t> </a:t>
            </a:r>
            <a:r>
              <a:rPr lang="en-US" altLang="en-US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21730" cy="4530725"/>
          </a:xfrm>
        </p:spPr>
        <p:txBody>
          <a:bodyPr/>
          <a:lstStyle/>
          <a:p>
            <a:r>
              <a:rPr lang="en-US" altLang="en-US" dirty="0"/>
              <a:t>Many user-level threads mapped to single kernel thread</a:t>
            </a:r>
          </a:p>
          <a:p>
            <a:r>
              <a:rPr lang="en-US" altLang="en-US" dirty="0"/>
              <a:t>One thread blocking causes all to block</a:t>
            </a:r>
          </a:p>
          <a:p>
            <a:r>
              <a:rPr lang="en-US" altLang="en-US" dirty="0"/>
              <a:t>Multiple threads may not run in parallel on multicore system because only one may be in kernel at a time</a:t>
            </a:r>
          </a:p>
          <a:p>
            <a:r>
              <a:rPr lang="en-US" altLang="en-US" dirty="0"/>
              <a:t>Few systems currently use this model</a:t>
            </a:r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Solaris Green Threads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GNU Portable Threads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55" y="3672082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902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28423" cy="4530725"/>
          </a:xfrm>
        </p:spPr>
        <p:txBody>
          <a:bodyPr/>
          <a:lstStyle/>
          <a:p>
            <a:r>
              <a:rPr lang="en-US" altLang="en-US" dirty="0"/>
              <a:t>Each user-level thread maps to kernel thread</a:t>
            </a:r>
          </a:p>
          <a:p>
            <a:r>
              <a:rPr lang="en-US" altLang="en-US" dirty="0"/>
              <a:t>Creating a user-level thread creates a kernel thread</a:t>
            </a:r>
          </a:p>
          <a:p>
            <a:r>
              <a:rPr lang="en-US" altLang="en-US" dirty="0"/>
              <a:t>More concurrency than many-to-one</a:t>
            </a:r>
          </a:p>
          <a:p>
            <a:r>
              <a:rPr lang="en-US" altLang="en-US" dirty="0"/>
              <a:t>Number of threads per process sometimes restricted due to overhead</a:t>
            </a:r>
          </a:p>
          <a:p>
            <a:r>
              <a:rPr lang="en-US" altLang="en-US" dirty="0"/>
              <a:t>Examples</a:t>
            </a:r>
          </a:p>
          <a:p>
            <a:pPr lvl="1"/>
            <a:r>
              <a:rPr lang="en-US" altLang="en-US" dirty="0"/>
              <a:t>Windows</a:t>
            </a:r>
          </a:p>
          <a:p>
            <a:pPr lvl="1"/>
            <a:r>
              <a:rPr lang="en-US" altLang="en-US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859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7607785" cy="4445000"/>
          </a:xfrm>
        </p:spPr>
        <p:txBody>
          <a:bodyPr/>
          <a:lstStyle/>
          <a:p>
            <a:r>
              <a:rPr lang="en-US" altLang="en-US" dirty="0"/>
              <a:t>Allows many user level threads to be mapped to many kernel threads</a:t>
            </a:r>
          </a:p>
          <a:p>
            <a:r>
              <a:rPr lang="en-US" altLang="en-US" dirty="0"/>
              <a:t>Allows the  operating system to create a sufficient number of kernel threads</a:t>
            </a:r>
          </a:p>
          <a:p>
            <a:r>
              <a:rPr lang="en-US" altLang="en-US" dirty="0"/>
              <a:t>Windows  with the </a:t>
            </a:r>
            <a:r>
              <a:rPr lang="en-US" altLang="en-US" i="1" dirty="0" err="1"/>
              <a:t>ThreadFiber</a:t>
            </a:r>
            <a:r>
              <a:rPr lang="en-US" altLang="en-US" dirty="0"/>
              <a:t> package</a:t>
            </a:r>
          </a:p>
          <a:p>
            <a:r>
              <a:rPr lang="en-US" altLang="en-US" dirty="0"/>
              <a:t>Otherwise not very common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78200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095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7" y="1155700"/>
            <a:ext cx="7641739" cy="4456113"/>
          </a:xfrm>
        </p:spPr>
        <p:txBody>
          <a:bodyPr/>
          <a:lstStyle/>
          <a:p>
            <a:r>
              <a:rPr lang="en-US" altLang="en-US" dirty="0"/>
              <a:t>Similar to M:M, except that it allows a user thread to be </a:t>
            </a:r>
            <a:r>
              <a:rPr lang="en-US" altLang="en-US" b="1" dirty="0"/>
              <a:t>bound</a:t>
            </a:r>
            <a:r>
              <a:rPr lang="en-US" altLang="en-US" dirty="0"/>
              <a:t> to kernel thread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144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9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2" y="1233488"/>
            <a:ext cx="7703067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Thread library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provides programmer with API for creating and managing threads</a:t>
            </a:r>
          </a:p>
          <a:p>
            <a:r>
              <a:rPr lang="en-US" altLang="en-US" dirty="0"/>
              <a:t>Two primary ways of implementing</a:t>
            </a:r>
          </a:p>
          <a:p>
            <a:pPr lvl="1"/>
            <a:r>
              <a:rPr lang="en-US" altLang="en-US" dirty="0"/>
              <a:t>Library entirely in user space</a:t>
            </a:r>
          </a:p>
          <a:p>
            <a:pPr lvl="1"/>
            <a:r>
              <a:rPr lang="en-US" altLang="en-US" dirty="0"/>
              <a:t>Kernel-level library supported by the OS</a:t>
            </a:r>
          </a:p>
        </p:txBody>
      </p:sp>
    </p:spTree>
    <p:extLst>
      <p:ext uri="{BB962C8B-B14F-4D97-AF65-F5344CB8AC3E}">
        <p14:creationId xmlns:p14="http://schemas.microsoft.com/office/powerpoint/2010/main" val="1663423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r>
              <a:rPr lang="en-US" altLang="en-US" dirty="0"/>
              <a:t>May be provided either as user-level or kernel-level</a:t>
            </a:r>
          </a:p>
          <a:p>
            <a:r>
              <a:rPr lang="en-US" altLang="en-US" dirty="0"/>
              <a:t>A POSIX standard (IEEE 1003.1c) API for thread creation and synchronization</a:t>
            </a:r>
          </a:p>
          <a:p>
            <a:r>
              <a:rPr lang="en-US" altLang="en-US" b="1" i="1" dirty="0"/>
              <a:t>Specification</a:t>
            </a:r>
            <a:r>
              <a:rPr lang="en-US" altLang="en-US" dirty="0"/>
              <a:t>, not </a:t>
            </a:r>
            <a:r>
              <a:rPr lang="en-US" altLang="en-US" b="1" i="1" dirty="0"/>
              <a:t>implementation</a:t>
            </a:r>
            <a:endParaRPr lang="en-US" altLang="en-US" dirty="0"/>
          </a:p>
          <a:p>
            <a:r>
              <a:rPr lang="en-US" altLang="en-US" dirty="0"/>
              <a:t>API specifies behavior of the thread library, implementation is up to development of the library</a:t>
            </a:r>
          </a:p>
          <a:p>
            <a:r>
              <a:rPr lang="en-US" altLang="en-US" dirty="0"/>
              <a:t>Common in UNIX operating systems (Linux &amp; Mac OS X)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3785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0043C8C3-F0F7-45F5-8A7A-9650671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</a:p>
        </p:txBody>
      </p:sp>
      <p:pic>
        <p:nvPicPr>
          <p:cNvPr id="46082" name="Picture 1">
            <a:extLst>
              <a:ext uri="{FF2B5EF4-FFF2-40B4-BE49-F238E27FC236}">
                <a16:creationId xmlns:a16="http://schemas.microsoft.com/office/drawing/2014/main" id="{9A3D775D-6FA1-4646-A7D2-CE6E80B5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796537"/>
            <a:ext cx="7137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2712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>
            <a:extLst>
              <a:ext uri="{FF2B5EF4-FFF2-40B4-BE49-F238E27FC236}">
                <a16:creationId xmlns:a16="http://schemas.microsoft.com/office/drawing/2014/main" id="{C1AEEAB0-CD68-4885-8DE2-6E1B4D461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Java Threads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51202" name="Rectangle 5">
            <a:extLst>
              <a:ext uri="{FF2B5EF4-FFF2-40B4-BE49-F238E27FC236}">
                <a16:creationId xmlns:a16="http://schemas.microsoft.com/office/drawing/2014/main" id="{570CFFC5-7BD7-485F-B933-EB13E069C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688975" cy="3746500"/>
          </a:xfrm>
        </p:spPr>
        <p:txBody>
          <a:bodyPr/>
          <a:lstStyle/>
          <a:p>
            <a:r>
              <a:rPr lang="en-US" altLang="en-US" dirty="0"/>
              <a:t>Java threads are managed by the JVM</a:t>
            </a:r>
          </a:p>
          <a:p>
            <a:r>
              <a:rPr lang="en-US" altLang="en-US" dirty="0"/>
              <a:t>Typically implemented using the threads model provided by underlying OS</a:t>
            </a:r>
          </a:p>
          <a:p>
            <a:r>
              <a:rPr lang="en-US" altLang="en-US" dirty="0"/>
              <a:t>Java threads may be created by:</a:t>
            </a:r>
          </a:p>
          <a:p>
            <a:pPr lvl="1"/>
            <a:r>
              <a:rPr lang="en-US" altLang="en-US" dirty="0"/>
              <a:t>Extending Thread class</a:t>
            </a:r>
          </a:p>
          <a:p>
            <a:pPr lvl="1"/>
            <a:r>
              <a:rPr lang="en-US" altLang="en-US" dirty="0"/>
              <a:t>Implementing the Runnable interface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457200" lvl="1" indent="0">
              <a:buNone/>
            </a:pPr>
            <a:endParaRPr lang="en-US" altLang="en-US" sz="900" dirty="0"/>
          </a:p>
          <a:p>
            <a:pPr lvl="1"/>
            <a:r>
              <a:rPr lang="en-US" altLang="en-US" dirty="0"/>
              <a:t>Standard practice is to implement Runnable interface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1203" name="Picture 1" descr="Screen Shot 2012-12-04 at 9.09.28 PM.png">
            <a:extLst>
              <a:ext uri="{FF2B5EF4-FFF2-40B4-BE49-F238E27FC236}">
                <a16:creationId xmlns:a16="http://schemas.microsoft.com/office/drawing/2014/main" id="{0C728E61-EF06-4D16-9CCE-0AA7C762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3503613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639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60F206A-FBEA-44F3-B6C2-45680ED5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Java Threads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53250" name="TextBox 2">
            <a:extLst>
              <a:ext uri="{FF2B5EF4-FFF2-40B4-BE49-F238E27FC236}">
                <a16:creationId xmlns:a16="http://schemas.microsoft.com/office/drawing/2014/main" id="{93AD19CF-3C73-477D-B858-C3606B2B5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1062038"/>
            <a:ext cx="4657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Implementing Runnable interface: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3A6E59B6-1369-4D02-9B41-9466C54EE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492250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>
            <a:extLst>
              <a:ext uri="{FF2B5EF4-FFF2-40B4-BE49-F238E27FC236}">
                <a16:creationId xmlns:a16="http://schemas.microsoft.com/office/drawing/2014/main" id="{5D600B74-6680-4450-BB6F-CBCFF22A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014663"/>
            <a:ext cx="2546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Creating a thread:</a:t>
            </a:r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3157C5FE-DF44-43EE-B465-730C09A7D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494088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6">
            <a:extLst>
              <a:ext uri="{FF2B5EF4-FFF2-40B4-BE49-F238E27FC236}">
                <a16:creationId xmlns:a16="http://schemas.microsoft.com/office/drawing/2014/main" id="{B7EDA4AE-092F-4D4E-9689-344AD518F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219575"/>
            <a:ext cx="284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Waiting on a thread:</a:t>
            </a:r>
          </a:p>
        </p:txBody>
      </p:sp>
      <p:pic>
        <p:nvPicPr>
          <p:cNvPr id="53255" name="Picture 7">
            <a:extLst>
              <a:ext uri="{FF2B5EF4-FFF2-40B4-BE49-F238E27FC236}">
                <a16:creationId xmlns:a16="http://schemas.microsoft.com/office/drawing/2014/main" id="{6EBBEE03-6B80-4FB8-8BA5-A69C6B307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657725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287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8F5BE787-1C90-443B-BF35-EC074EF99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Threading Issues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6F51DC46-1491-4D2A-B267-43A725F2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2" y="1143000"/>
            <a:ext cx="7440645" cy="4483100"/>
          </a:xfrm>
        </p:spPr>
        <p:txBody>
          <a:bodyPr/>
          <a:lstStyle/>
          <a:p>
            <a:r>
              <a:rPr lang="en-US" altLang="en-US" dirty="0"/>
              <a:t>Semantics of </a:t>
            </a:r>
            <a:r>
              <a:rPr lang="en-US" altLang="en-US" b="1" dirty="0"/>
              <a:t>fork()</a:t>
            </a:r>
            <a:r>
              <a:rPr lang="en-US" altLang="en-US" dirty="0"/>
              <a:t> and </a:t>
            </a:r>
            <a:r>
              <a:rPr lang="en-US" altLang="en-US" b="1" dirty="0"/>
              <a:t>exec()</a:t>
            </a:r>
            <a:r>
              <a:rPr lang="en-US" altLang="en-US" dirty="0"/>
              <a:t> system calls</a:t>
            </a:r>
            <a:endParaRPr lang="en-US" altLang="en-US" sz="800" dirty="0"/>
          </a:p>
          <a:p>
            <a:r>
              <a:rPr lang="en-US" altLang="en-US" dirty="0"/>
              <a:t>Signal handling</a:t>
            </a:r>
          </a:p>
          <a:p>
            <a:pPr lvl="1"/>
            <a:r>
              <a:rPr lang="en-US" altLang="en-US" dirty="0"/>
              <a:t>Synchronous and asynchronous</a:t>
            </a:r>
            <a:endParaRPr lang="en-US" altLang="en-US" sz="800" dirty="0"/>
          </a:p>
          <a:p>
            <a:r>
              <a:rPr lang="en-US" altLang="en-US" dirty="0"/>
              <a:t>Thread cancellation of target thread</a:t>
            </a:r>
          </a:p>
          <a:p>
            <a:pPr lvl="1"/>
            <a:r>
              <a:rPr lang="en-US" altLang="en-US" dirty="0"/>
              <a:t>Asynchronous or deferred</a:t>
            </a:r>
            <a:endParaRPr lang="en-US" altLang="en-US" sz="800" dirty="0"/>
          </a:p>
          <a:p>
            <a:r>
              <a:rPr lang="en-US" altLang="en-US" dirty="0"/>
              <a:t>Thread-local storage</a:t>
            </a:r>
          </a:p>
          <a:p>
            <a:r>
              <a:rPr lang="en-US" altLang="en-US" dirty="0"/>
              <a:t>Scheduler Activations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1758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6949621" cy="4595132"/>
          </a:xfrm>
        </p:spPr>
        <p:txBody>
          <a:bodyPr/>
          <a:lstStyle/>
          <a:p>
            <a:r>
              <a:rPr lang="en-US" altLang="en-US" dirty="0"/>
              <a:t>Program is </a:t>
            </a:r>
            <a:r>
              <a:rPr lang="en-US" altLang="en-US" b="1" dirty="0"/>
              <a:t>passive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dirty="0"/>
              <a:t>); process is </a:t>
            </a:r>
            <a:r>
              <a:rPr lang="en-US" altLang="en-US" b="1" dirty="0"/>
              <a:t>active</a:t>
            </a:r>
            <a:r>
              <a:rPr lang="en-US" altLang="en-US" b="1" i="1" dirty="0"/>
              <a:t> </a:t>
            </a:r>
          </a:p>
          <a:p>
            <a:pPr lvl="1"/>
            <a:r>
              <a:rPr lang="en-US" altLang="en-US" dirty="0"/>
              <a:t>Program becomes process when an executable file is loaded into memory</a:t>
            </a:r>
          </a:p>
          <a:p>
            <a:r>
              <a:rPr lang="en-US" altLang="en-US" dirty="0"/>
              <a:t>Execution of program started via GUI mouse clicks, command line entry of its name, etc.</a:t>
            </a:r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A79867A-2E93-4EF0-B105-A26BB113E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04206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Semantics of fork() and exec()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A843C793-C155-4716-B3E2-61F8E727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56415" cy="4530725"/>
          </a:xfrm>
        </p:spPr>
        <p:txBody>
          <a:bodyPr/>
          <a:lstStyle/>
          <a:p>
            <a:r>
              <a:rPr lang="en-US" altLang="en-US"/>
              <a:t>Does </a:t>
            </a:r>
            <a:r>
              <a:rPr lang="en-US" altLang="en-US" b="1">
                <a:latin typeface="Courier New" panose="02070309020205020404" pitchFamily="49" charset="0"/>
              </a:rPr>
              <a:t>fork()</a:t>
            </a:r>
            <a:r>
              <a:rPr lang="en-US" altLang="en-US"/>
              <a:t>duplicate only the calling thread or all threads?</a:t>
            </a:r>
          </a:p>
          <a:p>
            <a:pPr lvl="1"/>
            <a:r>
              <a:rPr lang="en-US" altLang="en-US"/>
              <a:t>Some UNIXes have two versions of fork</a:t>
            </a:r>
          </a:p>
          <a:p>
            <a:r>
              <a:rPr lang="en-US" altLang="en-US" b="1">
                <a:latin typeface="Courier New" panose="02070309020205020404" pitchFamily="49" charset="0"/>
              </a:rPr>
              <a:t>exec() </a:t>
            </a:r>
            <a:r>
              <a:rPr lang="en-US" altLang="en-US"/>
              <a:t>usually works as normal – replace the running process including all threads</a:t>
            </a:r>
          </a:p>
          <a:p>
            <a:pPr lvl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4288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5A4A892A-809A-4516-AB08-9E20E9A5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623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E0ACA4C6-47F5-415C-B47D-5700AEF12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46175"/>
            <a:ext cx="7672031" cy="4430713"/>
          </a:xfrm>
        </p:spPr>
        <p:txBody>
          <a:bodyPr/>
          <a:lstStyle/>
          <a:p>
            <a:r>
              <a:rPr lang="en-US" altLang="en-US" dirty="0"/>
              <a:t>Terminating a thread before it has finished</a:t>
            </a:r>
          </a:p>
          <a:p>
            <a:r>
              <a:rPr lang="en-US" altLang="en-US" dirty="0"/>
              <a:t>Thread to be canceled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target thread</a:t>
            </a:r>
          </a:p>
          <a:p>
            <a:r>
              <a:rPr lang="en-US" altLang="en-US" dirty="0"/>
              <a:t>Two general approaches:</a:t>
            </a:r>
          </a:p>
          <a:p>
            <a:pPr lvl="1"/>
            <a:r>
              <a:rPr lang="en-US" altLang="en-US" b="1" dirty="0"/>
              <a:t>Asynchronous cancellation</a:t>
            </a:r>
            <a:r>
              <a:rPr lang="en-US" altLang="en-US" dirty="0"/>
              <a:t> terminates the target thread immediately</a:t>
            </a:r>
          </a:p>
          <a:p>
            <a:pPr lvl="1"/>
            <a:r>
              <a:rPr lang="en-US" altLang="en-US" b="1" dirty="0"/>
              <a:t>Deferred cancellation</a:t>
            </a:r>
            <a:r>
              <a:rPr lang="en-US" altLang="en-US" dirty="0"/>
              <a:t> allows the target thread to periodically check if it should be cancelled</a:t>
            </a:r>
          </a:p>
          <a:p>
            <a:r>
              <a:rPr lang="en-US" altLang="en-US" dirty="0" err="1"/>
              <a:t>Pthread</a:t>
            </a:r>
            <a:r>
              <a:rPr lang="en-US" altLang="en-US" dirty="0"/>
              <a:t>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C3014C15-8D5D-4EBD-B07F-81007A22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4022725"/>
            <a:ext cx="394811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6774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46D4A08B-A3B9-409D-9FF5-9A70E4A50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28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D8769D7-C343-444C-A0E2-10A79AC9E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57275"/>
            <a:ext cx="7735078" cy="49625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If 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Default type is deferred</a:t>
            </a:r>
          </a:p>
          <a:p>
            <a:pPr lvl="1">
              <a:defRPr/>
            </a:pPr>
            <a:r>
              <a:rPr lang="en-US" altLang="en-US" dirty="0"/>
              <a:t>Cancellation only occurs when thread reaches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cancellation point</a:t>
            </a:r>
          </a:p>
          <a:p>
            <a:pPr lvl="2">
              <a:defRPr/>
            </a:pPr>
            <a:r>
              <a:rPr lang="en-US" altLang="en-US" dirty="0"/>
              <a:t>i.e.,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dirty="0"/>
              <a:t>Then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cleanup handler </a:t>
            </a:r>
            <a:r>
              <a:rPr lang="en-US" altLang="en-US" dirty="0"/>
              <a:t>is invoked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On Linux systems, thread cancellation is handled through signals</a:t>
            </a:r>
          </a:p>
        </p:txBody>
      </p:sp>
      <p:pic>
        <p:nvPicPr>
          <p:cNvPr id="89091" name="Picture 1">
            <a:extLst>
              <a:ext uri="{FF2B5EF4-FFF2-40B4-BE49-F238E27FC236}">
                <a16:creationId xmlns:a16="http://schemas.microsoft.com/office/drawing/2014/main" id="{45A1D62A-4B0A-490B-8A95-06E0D48B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1963738"/>
            <a:ext cx="5100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118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D1FBD27-2B69-44A9-A404-9835E778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Cancellation in Java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75BEED4D-A616-43F0-AE72-2D49BC1B7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Deferred cancellation uses the </a:t>
            </a:r>
            <a:r>
              <a:rPr lang="en-US" altLang="en-US" b="1" dirty="0">
                <a:latin typeface="Courier New" panose="02070309020205020404" pitchFamily="49" charset="0"/>
              </a:rPr>
              <a:t>interrupt()</a:t>
            </a:r>
            <a:r>
              <a:rPr lang="en-US" altLang="en-US" dirty="0"/>
              <a:t> method, which sets the interrupted status of a thread. 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A thread can then check to see if it has been interrupted:</a:t>
            </a:r>
          </a:p>
        </p:txBody>
      </p:sp>
      <p:pic>
        <p:nvPicPr>
          <p:cNvPr id="91139" name="Picture 3">
            <a:extLst>
              <a:ext uri="{FF2B5EF4-FFF2-40B4-BE49-F238E27FC236}">
                <a16:creationId xmlns:a16="http://schemas.microsoft.com/office/drawing/2014/main" id="{A5B25D66-7EE8-4C02-9916-79984531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1812925"/>
            <a:ext cx="5715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4">
            <a:extLst>
              <a:ext uri="{FF2B5EF4-FFF2-40B4-BE49-F238E27FC236}">
                <a16:creationId xmlns:a16="http://schemas.microsoft.com/office/drawing/2014/main" id="{B3E1EED7-AF5C-4949-B412-6DA9E93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4195763"/>
            <a:ext cx="5664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774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1A4E1028-A5C4-45A4-B6C0-DFAAAFA6F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 dirty="0"/>
              <a:t>End of Chapter 2</a:t>
            </a:r>
          </a:p>
        </p:txBody>
      </p:sp>
    </p:spTree>
    <p:extLst>
      <p:ext uri="{BB962C8B-B14F-4D97-AF65-F5344CB8AC3E}">
        <p14:creationId xmlns:p14="http://schemas.microsoft.com/office/powerpoint/2010/main" val="3702053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in Memory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</a:p>
          <a:p>
            <a:pPr lvl="1"/>
            <a:r>
              <a:rPr lang="en-US" altLang="en-US" b="1" dirty="0"/>
              <a:t>New</a:t>
            </a:r>
            <a:r>
              <a:rPr lang="en-US" altLang="en-US" dirty="0"/>
              <a:t>:  The process is being created</a:t>
            </a:r>
          </a:p>
          <a:p>
            <a:pPr lvl="1"/>
            <a:r>
              <a:rPr lang="en-US" altLang="en-US" b="1" dirty="0"/>
              <a:t>Running</a:t>
            </a:r>
            <a:r>
              <a:rPr lang="en-US" altLang="en-US" dirty="0"/>
              <a:t>:  Instructions are being executed</a:t>
            </a:r>
          </a:p>
          <a:p>
            <a:pPr lvl="1"/>
            <a:r>
              <a:rPr lang="en-US" altLang="en-US" b="1" dirty="0"/>
              <a:t>Waiting</a:t>
            </a:r>
            <a:r>
              <a:rPr lang="en-US" altLang="en-US" dirty="0"/>
              <a:t>:  The process is waiting for some event to occur</a:t>
            </a:r>
          </a:p>
          <a:p>
            <a:pPr lvl="1"/>
            <a:r>
              <a:rPr lang="en-US" altLang="en-US" b="1" dirty="0"/>
              <a:t>Ready</a:t>
            </a:r>
            <a:r>
              <a:rPr lang="en-US" altLang="en-US" dirty="0"/>
              <a:t>:  The process is waiting to be assigned to a processor</a:t>
            </a:r>
          </a:p>
          <a:p>
            <a:pPr lvl="1"/>
            <a:r>
              <a:rPr lang="en-US" altLang="en-US" b="1" dirty="0"/>
              <a:t>Terminated</a:t>
            </a:r>
            <a:r>
              <a:rPr lang="en-US" altLang="en-US" dirty="0"/>
              <a:t>:  The process has finished execution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sz="1700" dirty="0"/>
              <a:t>Process state – running, waiting, etc.</a:t>
            </a:r>
          </a:p>
          <a:p>
            <a:r>
              <a:rPr lang="en-US" altLang="en-US" sz="1700" dirty="0"/>
              <a:t>Program counter – location of instruction to next execute</a:t>
            </a:r>
          </a:p>
          <a:p>
            <a:r>
              <a:rPr lang="en-US" altLang="en-US" sz="1700" dirty="0"/>
              <a:t>CPU registers – contents of all process-centric registers</a:t>
            </a:r>
          </a:p>
          <a:p>
            <a:r>
              <a:rPr lang="en-US" altLang="en-US" sz="1700" dirty="0"/>
              <a:t>CPU scheduling information- priorities, scheduling queue pointers</a:t>
            </a:r>
          </a:p>
          <a:p>
            <a:r>
              <a:rPr lang="en-US" altLang="en-US" sz="1700" dirty="0"/>
              <a:t>Memory-management information – memory allocated to the process</a:t>
            </a:r>
          </a:p>
          <a:p>
            <a:r>
              <a:rPr lang="en-US" altLang="en-US" sz="1700" dirty="0"/>
              <a:t>Accounting information – CPU used, clock time elapsed since start, time limits</a:t>
            </a:r>
          </a:p>
          <a:p>
            <a:r>
              <a:rPr lang="en-US" altLang="en-US" sz="1700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687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/>
              <a:t>Information associated with each process(also called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sz="1700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Threads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116536" cy="4013652"/>
          </a:xfrm>
        </p:spPr>
        <p:txBody>
          <a:bodyPr/>
          <a:lstStyle/>
          <a:p>
            <a:r>
              <a:rPr lang="en-US" altLang="en-US" dirty="0"/>
              <a:t>So far, process has a single thread of execution</a:t>
            </a:r>
          </a:p>
          <a:p>
            <a:r>
              <a:rPr lang="en-US" altLang="en-US" dirty="0"/>
              <a:t>Consider having multiple program counters per process</a:t>
            </a:r>
          </a:p>
          <a:p>
            <a:pPr lvl="1"/>
            <a:r>
              <a:rPr lang="en-US" altLang="en-US" dirty="0"/>
              <a:t>Multiple locations can execute at once</a:t>
            </a:r>
          </a:p>
          <a:p>
            <a:pPr lvl="2"/>
            <a:r>
              <a:rPr lang="en-US" altLang="en-US" dirty="0"/>
              <a:t>Multiple threads of control -&gt;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r>
              <a:rPr lang="en-US" altLang="en-US" dirty="0"/>
              <a:t>Must then have storage for thread details, multiple program counters in PCB</a:t>
            </a:r>
          </a:p>
          <a:p>
            <a:r>
              <a:rPr lang="en-US" altLang="en-US" dirty="0"/>
              <a:t>Explore in detail in Chapter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16527</TotalTime>
  <Words>1652</Words>
  <Application>Microsoft Macintosh PowerPoint</Application>
  <PresentationFormat>On-screen Show (4:3)</PresentationFormat>
  <Paragraphs>250</Paragraphs>
  <Slides>44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2:  Processes &amp; Threads</vt:lpstr>
      <vt:lpstr>Outline</vt:lpstr>
      <vt:lpstr>Process Concept</vt:lpstr>
      <vt:lpstr>Process Concept (Cont.)</vt:lpstr>
      <vt:lpstr>Process in Memory (Self Study)</vt:lpstr>
      <vt:lpstr>Process State</vt:lpstr>
      <vt:lpstr>Diagram of Process State</vt:lpstr>
      <vt:lpstr>Process Control Block (PCB)</vt:lpstr>
      <vt:lpstr>Threads (Self Study)</vt:lpstr>
      <vt:lpstr>Ready and Wait Queues (Self Study)</vt:lpstr>
      <vt:lpstr>Representation of Process Scheduling (Self Study)</vt:lpstr>
      <vt:lpstr>CPU Switch From Process to Process</vt:lpstr>
      <vt:lpstr>Context Switch</vt:lpstr>
      <vt:lpstr>Operations on Processes</vt:lpstr>
      <vt:lpstr>Process Creation</vt:lpstr>
      <vt:lpstr>Process Creation (Cont.)</vt:lpstr>
      <vt:lpstr>Process Termination</vt:lpstr>
      <vt:lpstr>Process Termination</vt:lpstr>
      <vt:lpstr>Chapter 2 (Cont’d):  Threads</vt:lpstr>
      <vt:lpstr>Outline</vt:lpstr>
      <vt:lpstr>Single and Multithreaded Processes</vt:lpstr>
      <vt:lpstr>Multithreaded Server Architecture</vt:lpstr>
      <vt:lpstr>Benefits</vt:lpstr>
      <vt:lpstr>Multicore Programming </vt:lpstr>
      <vt:lpstr>Concurrency vs. Parallelism </vt:lpstr>
      <vt:lpstr>Multicore Programming (Self Study)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 (Self Study)</vt:lpstr>
      <vt:lpstr>Pthreads Example (Self Study)</vt:lpstr>
      <vt:lpstr>Java Threads (Self Study)</vt:lpstr>
      <vt:lpstr>Java Threads (Self Study)</vt:lpstr>
      <vt:lpstr>Threading Issues (Self Study)</vt:lpstr>
      <vt:lpstr>Semantics of fork() and exec() (Self Study)</vt:lpstr>
      <vt:lpstr>Thread Cancellation</vt:lpstr>
      <vt:lpstr>Thread Cancellation (Cont.)</vt:lpstr>
      <vt:lpstr>Thread Cancellation in Java (Self Study)</vt:lpstr>
      <vt:lpstr>End of Chapter 2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Microsoft Office User</cp:lastModifiedBy>
  <cp:revision>353</cp:revision>
  <cp:lastPrinted>2013-10-02T18:16:40Z</cp:lastPrinted>
  <dcterms:created xsi:type="dcterms:W3CDTF">2011-01-13T23:43:38Z</dcterms:created>
  <dcterms:modified xsi:type="dcterms:W3CDTF">2023-11-19T17:17:00Z</dcterms:modified>
</cp:coreProperties>
</file>